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256" r:id="rId5"/>
    <p:sldId id="1301" r:id="rId6"/>
    <p:sldId id="1303" r:id="rId7"/>
    <p:sldId id="1302" r:id="rId8"/>
    <p:sldId id="1392" r:id="rId9"/>
    <p:sldId id="1393" r:id="rId10"/>
    <p:sldId id="1394" r:id="rId11"/>
    <p:sldId id="1395" r:id="rId12"/>
    <p:sldId id="1396" r:id="rId13"/>
    <p:sldId id="1397" r:id="rId14"/>
    <p:sldId id="1398" r:id="rId15"/>
    <p:sldId id="1399" r:id="rId16"/>
    <p:sldId id="1400" r:id="rId17"/>
    <p:sldId id="1401" r:id="rId18"/>
    <p:sldId id="1402" r:id="rId19"/>
    <p:sldId id="1403" r:id="rId20"/>
    <p:sldId id="1404" r:id="rId21"/>
    <p:sldId id="1405" r:id="rId22"/>
    <p:sldId id="1406" r:id="rId23"/>
    <p:sldId id="1407" r:id="rId24"/>
    <p:sldId id="1408" r:id="rId25"/>
    <p:sldId id="1409" r:id="rId26"/>
    <p:sldId id="1410" r:id="rId27"/>
    <p:sldId id="1411" r:id="rId28"/>
    <p:sldId id="1412" r:id="rId29"/>
    <p:sldId id="1413" r:id="rId30"/>
    <p:sldId id="1414" r:id="rId31"/>
    <p:sldId id="1415" r:id="rId32"/>
    <p:sldId id="1416" r:id="rId33"/>
    <p:sldId id="1417" r:id="rId34"/>
    <p:sldId id="1418" r:id="rId35"/>
    <p:sldId id="1419" r:id="rId36"/>
    <p:sldId id="1420" r:id="rId37"/>
    <p:sldId id="1421" r:id="rId38"/>
    <p:sldId id="1422" r:id="rId39"/>
    <p:sldId id="1423" r:id="rId40"/>
    <p:sldId id="1424" r:id="rId41"/>
    <p:sldId id="1425" r:id="rId42"/>
    <p:sldId id="1426" r:id="rId43"/>
    <p:sldId id="1427" r:id="rId44"/>
    <p:sldId id="1428" r:id="rId45"/>
    <p:sldId id="1429" r:id="rId46"/>
    <p:sldId id="1430" r:id="rId47"/>
    <p:sldId id="1431" r:id="rId48"/>
    <p:sldId id="1432" r:id="rId49"/>
    <p:sldId id="1433" r:id="rId50"/>
    <p:sldId id="1434" r:id="rId51"/>
    <p:sldId id="1435" r:id="rId52"/>
    <p:sldId id="1436" r:id="rId53"/>
    <p:sldId id="1437" r:id="rId54"/>
    <p:sldId id="1438" r:id="rId55"/>
    <p:sldId id="1439" r:id="rId56"/>
    <p:sldId id="1391" r:id="rId57"/>
    <p:sldId id="1462" r:id="rId58"/>
    <p:sldId id="1463" r:id="rId59"/>
    <p:sldId id="1464" r:id="rId60"/>
    <p:sldId id="1465" r:id="rId61"/>
    <p:sldId id="1466" r:id="rId62"/>
    <p:sldId id="1467" r:id="rId63"/>
    <p:sldId id="1468" r:id="rId64"/>
    <p:sldId id="1440" r:id="rId65"/>
    <p:sldId id="1441" r:id="rId66"/>
    <p:sldId id="1442" r:id="rId67"/>
    <p:sldId id="1443" r:id="rId68"/>
    <p:sldId id="1444" r:id="rId69"/>
    <p:sldId id="1445" r:id="rId70"/>
    <p:sldId id="1446" r:id="rId71"/>
    <p:sldId id="1447" r:id="rId72"/>
    <p:sldId id="1448" r:id="rId73"/>
    <p:sldId id="1449" r:id="rId74"/>
    <p:sldId id="1450" r:id="rId75"/>
    <p:sldId id="1451" r:id="rId76"/>
    <p:sldId id="1452" r:id="rId77"/>
    <p:sldId id="1453" r:id="rId78"/>
    <p:sldId id="1454" r:id="rId79"/>
    <p:sldId id="1455" r:id="rId80"/>
    <p:sldId id="1456" r:id="rId81"/>
    <p:sldId id="1457" r:id="rId82"/>
    <p:sldId id="1458" r:id="rId83"/>
    <p:sldId id="1459" r:id="rId84"/>
    <p:sldId id="1460" r:id="rId85"/>
    <p:sldId id="1461" r:id="rId86"/>
    <p:sldId id="1354" r:id="rId87"/>
  </p:sldIdLst>
  <p:sldSz cx="12192000" cy="6858000"/>
  <p:notesSz cx="6645275" cy="9775825"/>
  <p:embeddedFontLs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Montserrat" panose="00000500000000000000" pitchFamily="2" charset="0"/>
      <p:regular r:id="rId94"/>
      <p:bold r:id="rId95"/>
      <p:italic r:id="rId96"/>
      <p:boldItalic r:id="rId97"/>
    </p:embeddedFont>
    <p:embeddedFont>
      <p:font typeface="Montserrat Black" panose="00000A00000000000000" pitchFamily="2" charset="0"/>
      <p:bold r:id="rId98"/>
      <p:boldItalic r:id="rId99"/>
    </p:embeddedFont>
    <p:embeddedFont>
      <p:font typeface="Segoe UI" panose="020B0502040204020203" pitchFamily="34" charset="0"/>
      <p:regular r:id="rId100"/>
      <p:bold r:id="rId101"/>
      <p:italic r:id="rId102"/>
      <p:boldItalic r:id="rId103"/>
    </p:embeddedFont>
  </p:embeddedFontLst>
  <p:custDataLst>
    <p:tags r:id="rId10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EDB8"/>
    <a:srgbClr val="004050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76634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843" y="53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3.fntdata"/><Relationship Id="rId5" Type="http://schemas.openxmlformats.org/officeDocument/2006/relationships/slide" Target="slides/slide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4.fntdata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8.fntdata"/><Relationship Id="rId104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1.fntdata"/><Relationship Id="rId105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25/11/2024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SmithQA/flower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SmithQA/tandem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912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596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38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59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45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81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.items-wrapper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.total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.checkout-button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0.4rem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47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8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30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800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6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4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428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6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57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83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416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88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4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contains the starting code and the final product with working context (in the form of a cart)</a:t>
            </a:r>
          </a:p>
          <a:p>
            <a:r>
              <a:rPr lang="en-GB" dirty="0" err="1">
                <a:hlinkClick r:id="rId3"/>
              </a:rPr>
              <a:t>AndySmithQA</a:t>
            </a:r>
            <a:r>
              <a:rPr lang="en-GB" dirty="0">
                <a:hlinkClick r:id="rId3"/>
              </a:rPr>
              <a:t>/flowers (github.com)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82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91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420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3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73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67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892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012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63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125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0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060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6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useDispatch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HookThe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main benefit of using **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useDispatch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** is that it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provides a clean and simple way to dispatch actions from React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. It eliminates the need to pass the **dispatch** function down through props, which can be cumbersome and difficult to manage in larger applications.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95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Style :</a:t>
            </a:r>
          </a:p>
          <a:p>
            <a:endParaRPr lang="en-GB" dirty="0"/>
          </a:p>
          <a:p>
            <a:r>
              <a:rPr lang="en-GB" dirty="0"/>
              <a:t>* {</a:t>
            </a:r>
          </a:p>
          <a:p>
            <a:r>
              <a:rPr lang="en-GB" dirty="0"/>
              <a:t>  margin: 0;</a:t>
            </a:r>
          </a:p>
          <a:p>
            <a:r>
              <a:rPr lang="en-GB" dirty="0"/>
              <a:t>  padding: 0;</a:t>
            </a:r>
          </a:p>
          <a:p>
            <a:r>
              <a:rPr lang="en-GB" dirty="0"/>
              <a:t>  box-sizing: border-box;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body {</a:t>
            </a:r>
          </a:p>
          <a:p>
            <a:r>
              <a:rPr lang="en-GB" dirty="0"/>
              <a:t>  min-height: 100vh;</a:t>
            </a:r>
          </a:p>
          <a:p>
            <a:r>
              <a:rPr lang="en-GB" dirty="0"/>
              <a:t>  font-size: 5rem;</a:t>
            </a:r>
          </a:p>
          <a:p>
            <a:r>
              <a:rPr lang="en-GB" dirty="0"/>
              <a:t>  display: grid;</a:t>
            </a:r>
          </a:p>
          <a:p>
            <a:r>
              <a:rPr lang="en-GB" dirty="0"/>
              <a:t>  place-content: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input,</a:t>
            </a:r>
          </a:p>
          <a:p>
            <a:r>
              <a:rPr lang="en-GB" dirty="0"/>
              <a:t>button {</a:t>
            </a:r>
          </a:p>
          <a:p>
            <a:r>
              <a:rPr lang="en-GB" dirty="0"/>
              <a:t>  font: inherit;</a:t>
            </a:r>
          </a:p>
          <a:p>
            <a:r>
              <a:rPr lang="en-GB" dirty="0"/>
              <a:t>  padding: 0.5rem;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section {</a:t>
            </a:r>
          </a:p>
          <a:p>
            <a:r>
              <a:rPr lang="en-GB" dirty="0"/>
              <a:t>  display: flex;</a:t>
            </a:r>
          </a:p>
          <a:p>
            <a:r>
              <a:rPr lang="en-GB" dirty="0"/>
              <a:t>  flex-direction: column;</a:t>
            </a:r>
          </a:p>
          <a:p>
            <a:r>
              <a:rPr lang="en-GB" dirty="0"/>
              <a:t>  justify-content: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  align-items: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input {</a:t>
            </a:r>
          </a:p>
          <a:p>
            <a:r>
              <a:rPr lang="en-GB" dirty="0"/>
              <a:t>  text-align: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  max-width: 2.5em;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button {</a:t>
            </a:r>
          </a:p>
          <a:p>
            <a:r>
              <a:rPr lang="en-GB" dirty="0"/>
              <a:t>  font-size: 2rem;</a:t>
            </a:r>
          </a:p>
          <a:p>
            <a:r>
              <a:rPr lang="en-GB" dirty="0"/>
              <a:t>  margin: 0.5em 0 0.5em </a:t>
            </a:r>
            <a:r>
              <a:rPr lang="en-GB" dirty="0" err="1"/>
              <a:t>0.5em</a:t>
            </a:r>
            <a:r>
              <a:rPr lang="en-GB" dirty="0"/>
              <a:t>;</a:t>
            </a:r>
          </a:p>
          <a:p>
            <a:r>
              <a:rPr lang="en-GB" dirty="0"/>
              <a:t>  min-width: 2em;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button:first-child</a:t>
            </a:r>
            <a:r>
              <a:rPr lang="en-GB" dirty="0"/>
              <a:t> {</a:t>
            </a:r>
          </a:p>
          <a:p>
            <a:r>
              <a:rPr lang="en-GB" dirty="0"/>
              <a:t>  margin-left: 0;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Style :</a:t>
            </a:r>
          </a:p>
          <a:p>
            <a:endParaRPr lang="en-GB" dirty="0"/>
          </a:p>
          <a:p>
            <a:r>
              <a:rPr lang="en-GB" dirty="0"/>
              <a:t>* {</a:t>
            </a:r>
          </a:p>
          <a:p>
            <a:r>
              <a:rPr lang="en-GB" dirty="0"/>
              <a:t>  margin: 0;</a:t>
            </a:r>
          </a:p>
          <a:p>
            <a:r>
              <a:rPr lang="en-GB" dirty="0"/>
              <a:t>  padding: 0;</a:t>
            </a:r>
          </a:p>
          <a:p>
            <a:r>
              <a:rPr lang="en-GB" dirty="0"/>
              <a:t>  box-sizing: border-box;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body {</a:t>
            </a:r>
          </a:p>
          <a:p>
            <a:r>
              <a:rPr lang="en-GB" dirty="0"/>
              <a:t>  min-height: 100vh;</a:t>
            </a:r>
          </a:p>
          <a:p>
            <a:r>
              <a:rPr lang="en-GB" dirty="0"/>
              <a:t>  font-size: 5rem;</a:t>
            </a:r>
          </a:p>
          <a:p>
            <a:r>
              <a:rPr lang="en-GB" dirty="0"/>
              <a:t>  display: grid;</a:t>
            </a:r>
          </a:p>
          <a:p>
            <a:r>
              <a:rPr lang="en-GB" dirty="0"/>
              <a:t>  place-content: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input,</a:t>
            </a:r>
          </a:p>
          <a:p>
            <a:r>
              <a:rPr lang="en-GB" dirty="0"/>
              <a:t>button {</a:t>
            </a:r>
          </a:p>
          <a:p>
            <a:r>
              <a:rPr lang="en-GB" dirty="0"/>
              <a:t>  font: inherit;</a:t>
            </a:r>
          </a:p>
          <a:p>
            <a:r>
              <a:rPr lang="en-GB" dirty="0"/>
              <a:t>  padding: 0.5rem;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section {</a:t>
            </a:r>
          </a:p>
          <a:p>
            <a:r>
              <a:rPr lang="en-GB" dirty="0"/>
              <a:t>  display: flex;</a:t>
            </a:r>
          </a:p>
          <a:p>
            <a:r>
              <a:rPr lang="en-GB" dirty="0"/>
              <a:t>  flex-direction: column;</a:t>
            </a:r>
          </a:p>
          <a:p>
            <a:r>
              <a:rPr lang="en-GB" dirty="0"/>
              <a:t>  justify-content: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  align-items: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input {</a:t>
            </a:r>
          </a:p>
          <a:p>
            <a:r>
              <a:rPr lang="en-GB" dirty="0"/>
              <a:t>  text-align: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  max-width: 2.5em;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button {</a:t>
            </a:r>
          </a:p>
          <a:p>
            <a:r>
              <a:rPr lang="en-GB" dirty="0"/>
              <a:t>  font-size: 2rem;</a:t>
            </a:r>
          </a:p>
          <a:p>
            <a:r>
              <a:rPr lang="en-GB" dirty="0"/>
              <a:t>  margin: 0.5em 0 0.5em </a:t>
            </a:r>
            <a:r>
              <a:rPr lang="en-GB" dirty="0" err="1"/>
              <a:t>0.5em</a:t>
            </a:r>
            <a:r>
              <a:rPr lang="en-GB" dirty="0"/>
              <a:t>;</a:t>
            </a:r>
          </a:p>
          <a:p>
            <a:r>
              <a:rPr lang="en-GB" dirty="0"/>
              <a:t>  min-width: 2em;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button:first-child</a:t>
            </a:r>
            <a:r>
              <a:rPr lang="en-GB" dirty="0"/>
              <a:t> {</a:t>
            </a:r>
          </a:p>
          <a:p>
            <a:r>
              <a:rPr lang="en-GB" dirty="0"/>
              <a:t>  margin-left: 0;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7446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Style :</a:t>
            </a:r>
          </a:p>
          <a:p>
            <a:endParaRPr lang="en-GB" dirty="0"/>
          </a:p>
          <a:p>
            <a:r>
              <a:rPr lang="en-GB" dirty="0"/>
              <a:t>* {</a:t>
            </a:r>
          </a:p>
          <a:p>
            <a:r>
              <a:rPr lang="en-GB" dirty="0"/>
              <a:t>  margin: 0;</a:t>
            </a:r>
          </a:p>
          <a:p>
            <a:r>
              <a:rPr lang="en-GB" dirty="0"/>
              <a:t>  padding: 0;</a:t>
            </a:r>
          </a:p>
          <a:p>
            <a:r>
              <a:rPr lang="en-GB" dirty="0"/>
              <a:t>  box-sizing: border-box;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body {</a:t>
            </a:r>
          </a:p>
          <a:p>
            <a:r>
              <a:rPr lang="en-GB" dirty="0"/>
              <a:t>  min-height: 100vh;</a:t>
            </a:r>
          </a:p>
          <a:p>
            <a:r>
              <a:rPr lang="en-GB" dirty="0"/>
              <a:t>  font-size: 5rem;</a:t>
            </a:r>
          </a:p>
          <a:p>
            <a:r>
              <a:rPr lang="en-GB" dirty="0"/>
              <a:t>  display: grid;</a:t>
            </a:r>
          </a:p>
          <a:p>
            <a:r>
              <a:rPr lang="en-GB" dirty="0"/>
              <a:t>  place-content: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input,</a:t>
            </a:r>
          </a:p>
          <a:p>
            <a:r>
              <a:rPr lang="en-GB" dirty="0"/>
              <a:t>button {</a:t>
            </a:r>
          </a:p>
          <a:p>
            <a:r>
              <a:rPr lang="en-GB" dirty="0"/>
              <a:t>  font: inherit;</a:t>
            </a:r>
          </a:p>
          <a:p>
            <a:r>
              <a:rPr lang="en-GB" dirty="0"/>
              <a:t>  padding: 0.5rem;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section {</a:t>
            </a:r>
          </a:p>
          <a:p>
            <a:r>
              <a:rPr lang="en-GB" dirty="0"/>
              <a:t>  display: flex;</a:t>
            </a:r>
          </a:p>
          <a:p>
            <a:r>
              <a:rPr lang="en-GB" dirty="0"/>
              <a:t>  flex-direction: column;</a:t>
            </a:r>
          </a:p>
          <a:p>
            <a:r>
              <a:rPr lang="en-GB" dirty="0"/>
              <a:t>  justify-content: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  align-items: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input {</a:t>
            </a:r>
          </a:p>
          <a:p>
            <a:r>
              <a:rPr lang="en-GB" dirty="0"/>
              <a:t>  text-align: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r>
              <a:rPr lang="en-GB" dirty="0"/>
              <a:t>  max-width: 2.5em;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button {</a:t>
            </a:r>
          </a:p>
          <a:p>
            <a:r>
              <a:rPr lang="en-GB" dirty="0"/>
              <a:t>  font-size: 2rem;</a:t>
            </a:r>
          </a:p>
          <a:p>
            <a:r>
              <a:rPr lang="en-GB" dirty="0"/>
              <a:t>  margin: 0.5em 0 0.5em </a:t>
            </a:r>
            <a:r>
              <a:rPr lang="en-GB" dirty="0" err="1"/>
              <a:t>0.5em</a:t>
            </a:r>
            <a:r>
              <a:rPr lang="en-GB" dirty="0"/>
              <a:t>;</a:t>
            </a:r>
          </a:p>
          <a:p>
            <a:r>
              <a:rPr lang="en-GB" dirty="0"/>
              <a:t>  min-width: 2em;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button:first-child</a:t>
            </a:r>
            <a:r>
              <a:rPr lang="en-GB" dirty="0"/>
              <a:t> {</a:t>
            </a:r>
          </a:p>
          <a:p>
            <a:r>
              <a:rPr lang="en-GB" dirty="0"/>
              <a:t>  margin-left: 0;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69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229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4740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52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42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99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'https://seed-theory-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api.netlify.app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531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568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1050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5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98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78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03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2386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47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49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35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 err="1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Lodash</a:t>
            </a:r>
            <a:r>
              <a:rPr lang="en-GB" b="0" i="0" dirty="0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 makes JavaScript easier by taking the hassle out of working with arrays, numbers, objects, strings, </a:t>
            </a:r>
            <a:r>
              <a:rPr lang="en-GB" b="0" i="0" dirty="0" err="1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etc.Lodash’s</a:t>
            </a:r>
            <a:r>
              <a:rPr lang="en-GB" b="0" i="0" dirty="0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 modular methods are great for: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Iterating arrays, objects, &amp; strings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Manipulating &amp; testing values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5F5F5F"/>
                </a:solidFill>
                <a:effectLst/>
                <a:latin typeface="Segoe UI" panose="020B0502040204020203" pitchFamily="34" charset="0"/>
              </a:rPr>
              <a:t>Creating composite functions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753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AndySmithQA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tandemo</a:t>
            </a:r>
            <a:r>
              <a:rPr lang="en-GB" dirty="0">
                <a:hlinkClick r:id="rId3"/>
              </a:rPr>
              <a:t> (github.com)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48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43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0285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8756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766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669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820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9733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168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1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249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2689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647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75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2128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0524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2231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84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24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39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65F0E6C-B662-49F0-8263-879CFD47A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806931B-D201-4B13-AF85-02D364BCD6BA}"/>
              </a:ext>
            </a:extLst>
          </p:cNvPr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46DBCCFD-57AC-4E92-8ADE-9BBB3291C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2C3C285F-1FB0-4063-A487-43CDC59D8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D3EFC9-13CE-4E14-9EBA-D6A86F31CDD0}"/>
              </a:ext>
            </a:extLst>
          </p:cNvPr>
          <p:cNvSpPr/>
          <p:nvPr userDrawn="1"/>
        </p:nvSpPr>
        <p:spPr>
          <a:xfrm>
            <a:off x="152400" y="2281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DF574C6-CB96-4310-B661-156FF1E5E6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E5927B68-1C07-4D2F-8472-2D515DD01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920FBEB3-89A8-4469-B0CF-A1CA6E3E1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B249242C-C51B-4165-A526-4E7462733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709D87C1-73F3-4D21-A6E0-D118EFB715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BE331C7-3C67-48FA-856F-AA4D9A429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E1FA0C0-21DA-4C04-866E-E224909908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D57635AC-4A16-4B17-B0FC-12BAA5BB7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2D601426-94BE-4D38-86F7-66274BFFC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FE83959A-68B3-4656-BA56-E715D7DB2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45A7AB0-2907-494B-848C-514B44801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DE8BF732-A6CD-4403-9339-F8CCB8B49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F82E9468-E7AC-491E-BFB3-E49FDA66D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3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87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6025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5117A67-D6F2-405A-909B-355132E8A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743" r="-9847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3" r:id="rId35"/>
    <p:sldLayoutId id="2147483907" r:id="rId36"/>
    <p:sldLayoutId id="2147483908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7" y="2387600"/>
            <a:ext cx="6596062" cy="239776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ADVANCED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C532B-442C-4DB3-A8CA-ECAD8E8AF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90" y="5527040"/>
            <a:ext cx="6604609" cy="5547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+mn-lt"/>
                <a:cs typeface="Calibri" panose="020F0502020204030204" pitchFamily="34" charset="0"/>
              </a:rPr>
              <a:t>State Management – Global techniques</a:t>
            </a:r>
          </a:p>
        </p:txBody>
      </p:sp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Shopping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new folder called context in your </a:t>
            </a:r>
            <a:r>
              <a:rPr lang="en-GB" dirty="0" err="1"/>
              <a:t>src</a:t>
            </a:r>
            <a:r>
              <a:rPr lang="en-GB" dirty="0"/>
              <a:t> folder.</a:t>
            </a:r>
          </a:p>
          <a:p>
            <a:endParaRPr lang="en-GB" dirty="0"/>
          </a:p>
          <a:p>
            <a:r>
              <a:rPr lang="en-GB" dirty="0"/>
              <a:t>In here, create a </a:t>
            </a:r>
            <a:r>
              <a:rPr lang="en-GB" dirty="0" err="1"/>
              <a:t>cart.jsx</a:t>
            </a:r>
            <a:r>
              <a:rPr lang="en-GB" dirty="0"/>
              <a:t> 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 always, we need to do some imports. Here we can import </a:t>
            </a:r>
            <a:r>
              <a:rPr lang="en-GB" dirty="0" err="1"/>
              <a:t>createContext</a:t>
            </a:r>
            <a:r>
              <a:rPr lang="en-GB" dirty="0"/>
              <a:t> and </a:t>
            </a:r>
            <a:r>
              <a:rPr lang="en-GB" dirty="0" err="1"/>
              <a:t>useState</a:t>
            </a:r>
            <a:r>
              <a:rPr lang="en-GB" dirty="0"/>
              <a:t>.</a:t>
            </a:r>
          </a:p>
          <a:p>
            <a:r>
              <a:rPr lang="en-GB" dirty="0"/>
              <a:t>We will also import sum from ‘</a:t>
            </a:r>
            <a:r>
              <a:rPr lang="en-GB" dirty="0" err="1"/>
              <a:t>lodash.sum</a:t>
            </a:r>
            <a:r>
              <a:rPr lang="en-GB" dirty="0"/>
              <a:t>’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940F8-7F5E-A7E4-E527-257C88A3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34" y="4992112"/>
            <a:ext cx="6601746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CE262-E30E-5E70-CB5D-75F67D10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32" y="2233789"/>
            <a:ext cx="2058927" cy="10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7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Shopping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want to create the new context and create the </a:t>
            </a:r>
            <a:r>
              <a:rPr lang="en-GB" dirty="0" err="1"/>
              <a:t>CartProvider</a:t>
            </a:r>
            <a:r>
              <a:rPr lang="en-GB" dirty="0"/>
              <a:t> export. Notice that we want to accept the children, along with the item data so that we can receive info back up the tree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First, we want to keep track of the items the user has put into the cart. We do with a piece of state called </a:t>
            </a:r>
            <a:r>
              <a:rPr lang="en-GB" dirty="0" err="1"/>
              <a:t>itemIds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starts out as an empty array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DC3F1-DD30-D532-7936-94026827D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32" y="2163048"/>
            <a:ext cx="6909739" cy="1011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36121B-8219-7753-78B6-04ED7B51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65" y="4995939"/>
            <a:ext cx="6755920" cy="6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5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Shopping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Next, we need to build the functionality (actions) that this context will provide. This functionality will wrap and be passed to all components that can access the provider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5A4F4-55C4-90F8-4FC8-AF780B29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40" y="2081990"/>
            <a:ext cx="5470922" cy="44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Shopping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return simply identifies the provider and passed the ids of the items in the cart and the functionality available to the children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BF996-835C-58D9-6EFC-64CB738D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18" y="2252404"/>
            <a:ext cx="6364685" cy="17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want each of the items it the cart to be displayed. Not only is this good </a:t>
            </a:r>
            <a:r>
              <a:rPr lang="en-GB" dirty="0" err="1"/>
              <a:t>ux</a:t>
            </a:r>
            <a:r>
              <a:rPr lang="en-GB" dirty="0"/>
              <a:t> for the user, it helps the developers visualise how the cart is going to function</a:t>
            </a:r>
          </a:p>
          <a:p>
            <a:endParaRPr lang="en-GB" dirty="0"/>
          </a:p>
          <a:p>
            <a:r>
              <a:rPr lang="en-GB" dirty="0"/>
              <a:t>The checkout page will have a child called </a:t>
            </a:r>
            <a:r>
              <a:rPr lang="en-GB" dirty="0" err="1"/>
              <a:t>CheckoutItem</a:t>
            </a:r>
            <a:r>
              <a:rPr lang="en-GB" dirty="0"/>
              <a:t> and we will build this first</a:t>
            </a:r>
          </a:p>
          <a:p>
            <a:endParaRPr lang="en-GB" dirty="0"/>
          </a:p>
          <a:p>
            <a:r>
              <a:rPr lang="en-GB" dirty="0"/>
              <a:t>Create a new component and also a new modular CSS file for it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C2F02-628E-2C7D-7405-069EB905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98" y="4213231"/>
            <a:ext cx="5658127" cy="18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2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CSS is broken up and is less important than the code itself at this point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27897-DB8C-18A4-E832-CD67F2DB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10" y="1248711"/>
            <a:ext cx="324847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Inside </a:t>
            </a:r>
            <a:r>
              <a:rPr lang="en-GB" dirty="0" err="1"/>
              <a:t>CheckoutItem.jsx</a:t>
            </a:r>
            <a:r>
              <a:rPr lang="en-GB" dirty="0"/>
              <a:t>, we need to import the CSS file and build a card style element to display what is in the cart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Don’t forget that much of the basis of this data will come from the context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0E7D1-AB74-3B1F-326E-5A93051C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62" y="1591003"/>
            <a:ext cx="5662000" cy="36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checkout page itself will require some imports. Firstly, lets build the page and apply the CSS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4C86F-5D68-79E6-3771-E667E718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178" y="2223041"/>
            <a:ext cx="3626692" cy="38497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1576D-3FA8-66AC-3A6D-CC330A85BC15}"/>
              </a:ext>
            </a:extLst>
          </p:cNvPr>
          <p:cNvCxnSpPr/>
          <p:nvPr/>
        </p:nvCxnSpPr>
        <p:spPr>
          <a:xfrm>
            <a:off x="7247467" y="2415822"/>
            <a:ext cx="925689" cy="32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689B78-9863-F4A5-076F-E7C3C522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25" y="1699971"/>
            <a:ext cx="305795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need to import </a:t>
            </a:r>
            <a:r>
              <a:rPr lang="en-GB" dirty="0" err="1"/>
              <a:t>useContext</a:t>
            </a:r>
            <a:r>
              <a:rPr lang="en-GB" dirty="0"/>
              <a:t> to be able to unpack the </a:t>
            </a:r>
            <a:r>
              <a:rPr lang="en-GB" dirty="0" err="1"/>
              <a:t>CartContext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need to import the cart context itself.</a:t>
            </a:r>
          </a:p>
          <a:p>
            <a:endParaRPr lang="en-GB" dirty="0"/>
          </a:p>
          <a:p>
            <a:r>
              <a:rPr lang="en-GB" dirty="0"/>
              <a:t>We need to import </a:t>
            </a:r>
            <a:r>
              <a:rPr lang="en-GB" dirty="0" err="1"/>
              <a:t>CheckoutItem</a:t>
            </a:r>
            <a:endParaRPr lang="en-GB" dirty="0"/>
          </a:p>
          <a:p>
            <a:endParaRPr lang="en-GB" dirty="0"/>
          </a:p>
          <a:p>
            <a:r>
              <a:rPr lang="en-GB" dirty="0"/>
              <a:t>Lastly, import the styles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20C18-5850-56AC-8948-8603036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29" y="3903383"/>
            <a:ext cx="7573432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Now, we can unpack the content and the functionality from the </a:t>
            </a:r>
            <a:r>
              <a:rPr lang="en-GB" dirty="0" err="1"/>
              <a:t>CartContext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Add a Boolean to check if there are items in the cart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put in a mock submission handler for the checkout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2AB9A-F4A9-8B60-1F2A-B8A4CAA4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41" y="1200265"/>
            <a:ext cx="8002117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C59E7-8AE5-16C4-5030-827ECBED4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08" y="2871358"/>
            <a:ext cx="8030696" cy="132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1ADFFB-786D-45E7-4A74-64D682936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741" y="4871596"/>
            <a:ext cx="788780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3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7024" y="34251"/>
            <a:ext cx="3694112" cy="2415566"/>
          </a:xfrm>
        </p:spPr>
        <p:txBody>
          <a:bodyPr/>
          <a:lstStyle/>
          <a:p>
            <a:r>
              <a:rPr lang="en-GB" dirty="0"/>
              <a:t>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579549"/>
            <a:ext cx="5720371" cy="5899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/>
              <a:t>In this module, you will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Be introduced to the state management options in React</a:t>
            </a:r>
          </a:p>
          <a:p>
            <a:pPr marL="522900" lvl="1" indent="-342900">
              <a:lnSpc>
                <a:spcPct val="150000"/>
              </a:lnSpc>
            </a:pPr>
            <a:r>
              <a:rPr lang="en-GB" dirty="0" err="1"/>
              <a:t>useContext</a:t>
            </a:r>
            <a:endParaRPr lang="en-GB" dirty="0"/>
          </a:p>
          <a:p>
            <a:pPr marL="522900" lvl="1" indent="-342900">
              <a:lnSpc>
                <a:spcPct val="150000"/>
              </a:lnSpc>
            </a:pPr>
            <a:r>
              <a:rPr lang="en-GB" dirty="0" err="1"/>
              <a:t>reduxjs</a:t>
            </a:r>
            <a:r>
              <a:rPr lang="en-GB" dirty="0"/>
              <a:t> toolkit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Understand state </a:t>
            </a:r>
            <a:r>
              <a:rPr lang="en-GB" dirty="0" err="1"/>
              <a:t>uplifiting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Investigate React Query Library for data caching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2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return will check to see if there are items in the cart. If there are, it will pass the ids to the </a:t>
            </a:r>
            <a:r>
              <a:rPr lang="en-GB" dirty="0" err="1"/>
              <a:t>CheckoutItem</a:t>
            </a:r>
            <a:r>
              <a:rPr lang="en-GB" dirty="0"/>
              <a:t> child component to have them individually returned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ready, lets check to see if there are items in the cart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1FFBE-60E5-62CA-1DD7-6AB8DF607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733" y="1728168"/>
            <a:ext cx="4188178" cy="1713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F9702-840A-77E8-1201-7821A833F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43" y="4527636"/>
            <a:ext cx="7033870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9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checkout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Regardless of whether there is anything in the cart, we want to display a total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also use conditional rendering to display a checkout button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will call the functionality that would handle the submission of the checkout items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B5262-8DF8-E6F7-145B-B514D97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512" y="1248823"/>
            <a:ext cx="6652837" cy="22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CD214-B504-F781-737A-853071AE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153" y="2595964"/>
            <a:ext cx="6569009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 a route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Firstly, we need to import the context into our app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Don’t forget the new </a:t>
            </a:r>
            <a:r>
              <a:rPr lang="en-GB" dirty="0" err="1"/>
              <a:t>CheckoutPage</a:t>
            </a:r>
            <a:r>
              <a:rPr lang="en-GB" dirty="0"/>
              <a:t> component as well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21281-CA25-BE43-36A4-6AF85D9E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21" y="1224009"/>
            <a:ext cx="5540220" cy="70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33DCE-4DCF-1F70-D3C4-C8032D1A4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586" y="3029076"/>
            <a:ext cx="5370690" cy="10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68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 a route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wrap the </a:t>
            </a:r>
            <a:r>
              <a:rPr lang="en-GB" dirty="0" err="1"/>
              <a:t>BrowserRouter</a:t>
            </a:r>
            <a:r>
              <a:rPr lang="en-GB" dirty="0"/>
              <a:t> with the </a:t>
            </a:r>
            <a:r>
              <a:rPr lang="en-GB" dirty="0" err="1"/>
              <a:t>CartProvider</a:t>
            </a:r>
            <a:r>
              <a:rPr lang="en-GB" dirty="0"/>
              <a:t> context, passing in the items Data. Then add a new Route for the checkout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Navigating to /checkout gives us a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A093-6E09-C201-8F16-3F9F3CF8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35" y="1733199"/>
            <a:ext cx="6873836" cy="295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D85EC-E67E-9F1D-B7E4-81FF4489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28" y="3759166"/>
            <a:ext cx="3581710" cy="28425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B8AA13-6B7C-DC24-D9A9-CC7EEF6CF6B6}"/>
              </a:ext>
            </a:extLst>
          </p:cNvPr>
          <p:cNvCxnSpPr>
            <a:cxnSpLocks/>
          </p:cNvCxnSpPr>
          <p:nvPr/>
        </p:nvCxnSpPr>
        <p:spPr>
          <a:xfrm flipH="1" flipV="1">
            <a:off x="3206044" y="3928533"/>
            <a:ext cx="2314223" cy="104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Functionality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where the power of context shines through. We can add all the functionality and state to any other component, regardless of where it is in the tree</a:t>
            </a:r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ItemCard.jsx</a:t>
            </a:r>
            <a:r>
              <a:rPr lang="en-GB" dirty="0"/>
              <a:t>, import </a:t>
            </a:r>
            <a:r>
              <a:rPr lang="en-GB" dirty="0" err="1"/>
              <a:t>useContext</a:t>
            </a:r>
            <a:r>
              <a:rPr lang="en-GB" dirty="0"/>
              <a:t> and </a:t>
            </a:r>
            <a:r>
              <a:rPr lang="en-GB" dirty="0" err="1"/>
              <a:t>CartContext</a:t>
            </a:r>
            <a:r>
              <a:rPr lang="en-GB" dirty="0"/>
              <a:t>,</a:t>
            </a:r>
          </a:p>
          <a:p>
            <a:endParaRPr lang="en-GB" dirty="0"/>
          </a:p>
          <a:p>
            <a:r>
              <a:rPr lang="en-GB" dirty="0" err="1"/>
              <a:t>Destructure</a:t>
            </a:r>
            <a:r>
              <a:rPr lang="en-GB" dirty="0"/>
              <a:t> the functionality from the context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B5A4D-8CC1-BD22-2524-920741E6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17" y="4000915"/>
            <a:ext cx="7441458" cy="22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61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Functionality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need to add the items to the cart via the </a:t>
            </a:r>
            <a:r>
              <a:rPr lang="en-GB" dirty="0" err="1"/>
              <a:t>ItemCard.jsx</a:t>
            </a:r>
            <a:r>
              <a:rPr lang="en-GB" dirty="0"/>
              <a:t> Component. We will need to add a button which follows the following logic:</a:t>
            </a:r>
          </a:p>
          <a:p>
            <a:endParaRPr lang="en-GB" dirty="0"/>
          </a:p>
          <a:p>
            <a:r>
              <a:rPr lang="en-GB" dirty="0"/>
              <a:t>If the item is not already in the cart, add it</a:t>
            </a:r>
          </a:p>
          <a:p>
            <a:r>
              <a:rPr lang="en-GB" dirty="0"/>
              <a:t>If the item is in the cart, remove it </a:t>
            </a:r>
          </a:p>
          <a:p>
            <a:endParaRPr lang="en-GB" dirty="0"/>
          </a:p>
          <a:p>
            <a:r>
              <a:rPr lang="en-GB" dirty="0"/>
              <a:t>We can also change the text on the button to reflect this too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38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Functionality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Add the local functionality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the return, add in the button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2878A-6223-C864-454B-849F92A3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05" y="1029168"/>
            <a:ext cx="6636257" cy="1149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35A6E-CE2A-43B9-16FF-B5BF0A212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204" y="2903959"/>
            <a:ext cx="740195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Functionality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buttons are now styled to reflect if they are inside the cart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5B39C-20D4-B336-D499-0919CBB2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05" y="1492857"/>
            <a:ext cx="5618516" cy="4449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450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Functionality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Lets add a link in the </a:t>
            </a:r>
            <a:r>
              <a:rPr lang="en-GB" dirty="0" err="1"/>
              <a:t>Navbar.jsx</a:t>
            </a:r>
            <a:r>
              <a:rPr lang="en-GB" dirty="0"/>
              <a:t> component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E7B99-B3A8-F206-4436-85ED80CA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519" y="1143797"/>
            <a:ext cx="4848902" cy="1228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10F4E-4CA6-018E-0F09-6D99FBE3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69" y="2744921"/>
            <a:ext cx="3943900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8D67F-B5FF-06DF-E999-188F51546A36}"/>
              </a:ext>
            </a:extLst>
          </p:cNvPr>
          <p:cNvCxnSpPr/>
          <p:nvPr/>
        </p:nvCxnSpPr>
        <p:spPr>
          <a:xfrm flipH="1">
            <a:off x="7473244" y="2212622"/>
            <a:ext cx="993423" cy="121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33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Working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Now we can add items to the cart and view them in the checkout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9F2DF-98BD-0784-445A-75A918E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35" y="1303646"/>
            <a:ext cx="3735596" cy="2882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5E855-B55A-7658-3B14-14F4931FF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65" y="1925110"/>
            <a:ext cx="3228334" cy="28839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359E47-79B0-6A4F-C60A-FDB73466C4AE}"/>
              </a:ext>
            </a:extLst>
          </p:cNvPr>
          <p:cNvCxnSpPr/>
          <p:nvPr/>
        </p:nvCxnSpPr>
        <p:spPr>
          <a:xfrm>
            <a:off x="5612701" y="1925110"/>
            <a:ext cx="2718499" cy="9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EB9908-C4A0-09AB-76C8-5E49CB770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941" y="4632974"/>
            <a:ext cx="5502117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F2F705-814D-0C39-4A0B-9622C6984ECA}"/>
              </a:ext>
            </a:extLst>
          </p:cNvPr>
          <p:cNvCxnSpPr/>
          <p:nvPr/>
        </p:nvCxnSpPr>
        <p:spPr>
          <a:xfrm flipH="1">
            <a:off x="6355644" y="4632974"/>
            <a:ext cx="3160889" cy="71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7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need for Global state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 our creations become too big to manage, we often turn to external libraries and techniques to help us solve the problems</a:t>
            </a:r>
          </a:p>
          <a:p>
            <a:endParaRPr lang="en-GB" dirty="0"/>
          </a:p>
          <a:p>
            <a:r>
              <a:rPr lang="en-GB" dirty="0"/>
              <a:t>With state, there are 2 front running solutions that can be implemented to help up control the flow of state, and avoid the huge pitfall of ‘Prop Drilling’</a:t>
            </a:r>
          </a:p>
          <a:p>
            <a:endParaRPr lang="en-GB" dirty="0"/>
          </a:p>
          <a:p>
            <a:r>
              <a:rPr lang="en-GB" dirty="0"/>
              <a:t>Those are using </a:t>
            </a:r>
            <a:r>
              <a:rPr lang="en-GB" dirty="0" err="1"/>
              <a:t>useContext</a:t>
            </a:r>
            <a:r>
              <a:rPr lang="en-GB" dirty="0"/>
              <a:t>() – we will use our shop app and build a shopping cart using context as a simple example of how this works</a:t>
            </a:r>
          </a:p>
          <a:p>
            <a:endParaRPr lang="en-GB" dirty="0"/>
          </a:p>
          <a:p>
            <a:r>
              <a:rPr lang="en-GB" dirty="0"/>
              <a:t>We will also learn how Redux works. This is an external library, and takes a little more setup. But you will recognise it is an extension of the hooks we looked at earlier in the week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674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Quick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Can you add the number of items in the cart to the </a:t>
            </a:r>
            <a:r>
              <a:rPr lang="en-GB" dirty="0" err="1"/>
              <a:t>NavBar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E9841-7568-505C-32C7-741EBA5F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931" y="1332761"/>
            <a:ext cx="5899517" cy="3786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759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Quick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Can you add the number of items in the cart to the </a:t>
            </a:r>
            <a:r>
              <a:rPr lang="en-GB" dirty="0" err="1"/>
              <a:t>NavBar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It’s very easy with Context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F5AF4-4D26-05B2-BF50-68667830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75" y="1380011"/>
            <a:ext cx="5151566" cy="4549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6B80A5-9D58-C967-6D58-6C6AC2993FFD}"/>
              </a:ext>
            </a:extLst>
          </p:cNvPr>
          <p:cNvSpPr txBox="1"/>
          <p:nvPr/>
        </p:nvSpPr>
        <p:spPr>
          <a:xfrm>
            <a:off x="10188883" y="2773497"/>
            <a:ext cx="2435304" cy="4004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new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D1AAE5-E11A-1992-7FC4-F295D7FFF84E}"/>
              </a:ext>
            </a:extLst>
          </p:cNvPr>
          <p:cNvCxnSpPr/>
          <p:nvPr/>
        </p:nvCxnSpPr>
        <p:spPr>
          <a:xfrm flipH="1" flipV="1">
            <a:off x="8015111" y="1925110"/>
            <a:ext cx="1998133" cy="95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CFEB8-848E-3D05-96A1-6550B6DD9C99}"/>
              </a:ext>
            </a:extLst>
          </p:cNvPr>
          <p:cNvCxnSpPr>
            <a:cxnSpLocks/>
          </p:cNvCxnSpPr>
          <p:nvPr/>
        </p:nvCxnSpPr>
        <p:spPr>
          <a:xfrm flipH="1" flipV="1">
            <a:off x="7040086" y="2077510"/>
            <a:ext cx="2973158" cy="80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0F1803-1423-B1BC-5AF9-DE4AB9521481}"/>
              </a:ext>
            </a:extLst>
          </p:cNvPr>
          <p:cNvCxnSpPr>
            <a:cxnSpLocks/>
          </p:cNvCxnSpPr>
          <p:nvPr/>
        </p:nvCxnSpPr>
        <p:spPr>
          <a:xfrm flipH="1" flipV="1">
            <a:off x="7985175" y="2773497"/>
            <a:ext cx="2028069" cy="10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7DB2AF-8322-25B5-31CA-153A840E01C7}"/>
              </a:ext>
            </a:extLst>
          </p:cNvPr>
          <p:cNvCxnSpPr>
            <a:cxnSpLocks/>
          </p:cNvCxnSpPr>
          <p:nvPr/>
        </p:nvCxnSpPr>
        <p:spPr>
          <a:xfrm flipH="1">
            <a:off x="7131811" y="2878667"/>
            <a:ext cx="2881433" cy="9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36B4E-36A8-DE34-4575-85BF6B0D6FD0}"/>
              </a:ext>
            </a:extLst>
          </p:cNvPr>
          <p:cNvCxnSpPr>
            <a:cxnSpLocks/>
          </p:cNvCxnSpPr>
          <p:nvPr/>
        </p:nvCxnSpPr>
        <p:spPr>
          <a:xfrm flipH="1">
            <a:off x="7573460" y="2878667"/>
            <a:ext cx="2439784" cy="206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11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477925"/>
            <a:ext cx="5810250" cy="1090651"/>
          </a:xfrm>
        </p:spPr>
        <p:txBody>
          <a:bodyPr/>
          <a:lstStyle/>
          <a:p>
            <a:r>
              <a:rPr lang="en-GB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166874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very popular solution for Global  state management is a library called Redux</a:t>
            </a:r>
          </a:p>
          <a:p>
            <a:endParaRPr lang="en-GB" dirty="0"/>
          </a:p>
          <a:p>
            <a:r>
              <a:rPr lang="en-GB" dirty="0"/>
              <a:t>It works very similarly to many of the hooks and techniques we have looked at over the past 3 days</a:t>
            </a:r>
          </a:p>
          <a:p>
            <a:endParaRPr lang="en-GB" dirty="0"/>
          </a:p>
          <a:p>
            <a:r>
              <a:rPr lang="en-GB" dirty="0"/>
              <a:t>The hardest thing to adapt in using this new library is the language we use to describe what is happening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A Redux performance obsession: mapping state to props | by Chris Vibert ...">
            <a:extLst>
              <a:ext uri="{FF2B5EF4-FFF2-40B4-BE49-F238E27FC236}">
                <a16:creationId xmlns:a16="http://schemas.microsoft.com/office/drawing/2014/main" id="{C852CFA7-CBE6-FADD-85EE-832AF72F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98" y="3706383"/>
            <a:ext cx="4028057" cy="28052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22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latest advice is to use @reduxjs/toolkit as this has been released to wrap a lot of the existing functionality</a:t>
            </a:r>
          </a:p>
          <a:p>
            <a:endParaRPr lang="en-GB" dirty="0"/>
          </a:p>
          <a:p>
            <a:r>
              <a:rPr lang="en-GB" dirty="0"/>
              <a:t>The complaint was that there were too many imports</a:t>
            </a:r>
          </a:p>
          <a:p>
            <a:endParaRPr lang="en-GB" dirty="0"/>
          </a:p>
          <a:p>
            <a:r>
              <a:rPr lang="en-GB" dirty="0"/>
              <a:t>It needs to be installed into our app, along with react-redux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react-redux install gives us some tools that make react more efficient using redux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BEB76-F7F3-CBE4-8BA4-83DD2138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67" y="3893744"/>
            <a:ext cx="6159418" cy="3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Inside the </a:t>
            </a:r>
            <a:r>
              <a:rPr lang="en-GB" dirty="0" err="1"/>
              <a:t>src</a:t>
            </a:r>
            <a:r>
              <a:rPr lang="en-GB" dirty="0"/>
              <a:t> folder, we will make a new folder called app, and in here a file called </a:t>
            </a:r>
            <a:r>
              <a:rPr lang="en-GB" dirty="0" err="1"/>
              <a:t>store.jsx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store is a container which holds the global state in an immutable object tree.</a:t>
            </a:r>
          </a:p>
          <a:p>
            <a:endParaRPr lang="en-GB" dirty="0"/>
          </a:p>
          <a:p>
            <a:r>
              <a:rPr lang="en-GB" dirty="0"/>
              <a:t>It is recommended to have a single store for an app.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1C2D2-6430-3EFE-FCC8-5BABBF6B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35" y="1119302"/>
            <a:ext cx="1981477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59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Configuring the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Start off by importing { </a:t>
            </a:r>
            <a:r>
              <a:rPr lang="en-GB" dirty="0" err="1"/>
              <a:t>configureStore</a:t>
            </a:r>
            <a:r>
              <a:rPr lang="en-GB" dirty="0"/>
              <a:t> } from the toolkit. (this replaced </a:t>
            </a:r>
            <a:r>
              <a:rPr lang="en-GB" dirty="0" err="1"/>
              <a:t>createStore</a:t>
            </a:r>
            <a:r>
              <a:rPr lang="en-GB" dirty="0"/>
              <a:t> in the older versions)</a:t>
            </a:r>
          </a:p>
          <a:p>
            <a:endParaRPr lang="en-GB" dirty="0"/>
          </a:p>
          <a:p>
            <a:r>
              <a:rPr lang="en-GB" dirty="0"/>
              <a:t>This store holds the configure store object. This will hold the reducers we create within the functionality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Come back to this later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86786-2D8E-3694-6A0F-49B1A45D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01" y="3475797"/>
            <a:ext cx="5912956" cy="18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1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Provider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</a:t>
            </a:r>
            <a:r>
              <a:rPr lang="en-GB" dirty="0" err="1"/>
              <a:t>main.jsx</a:t>
            </a:r>
            <a:r>
              <a:rPr lang="en-GB" dirty="0"/>
              <a:t>, we need to import the store and also Provider (similar to context)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wraps the app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 the global state is available to the entire app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DAB9B-05C9-03A0-7BF7-2A775F5E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58" y="1160333"/>
            <a:ext cx="4884799" cy="713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41FE9-6E91-05F2-1DDA-F3E830ED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29" y="2839584"/>
            <a:ext cx="4049860" cy="17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3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Provider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is good practice to create a directory of the features your app will have. We will create a path of folders called features \ counter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the counter folder, we need to create a slice </a:t>
            </a:r>
          </a:p>
          <a:p>
            <a:endParaRPr lang="en-GB" dirty="0"/>
          </a:p>
          <a:p>
            <a:r>
              <a:rPr lang="en-GB" dirty="0"/>
              <a:t>This splits up redux state objects into multiple slices of state</a:t>
            </a:r>
          </a:p>
          <a:p>
            <a:endParaRPr lang="en-GB" dirty="0"/>
          </a:p>
          <a:p>
            <a:r>
              <a:rPr lang="en-GB" dirty="0"/>
              <a:t>(A collection of features, actions  and logic for an individual bit of functionality)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9214B-27A4-2902-54FA-27DA9432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10" y="1365779"/>
            <a:ext cx="2271781" cy="15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77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Slice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Inside the counter folder, we can create the </a:t>
            </a:r>
            <a:r>
              <a:rPr lang="en-GB" dirty="0" err="1"/>
              <a:t>counterSlice.tsx</a:t>
            </a:r>
            <a:r>
              <a:rPr lang="en-GB" dirty="0"/>
              <a:t> file to hold all the state and logic for the counter feature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Start with an import of </a:t>
            </a:r>
            <a:r>
              <a:rPr lang="en-GB" dirty="0" err="1"/>
              <a:t>createSlice</a:t>
            </a:r>
            <a:r>
              <a:rPr lang="en-GB" dirty="0"/>
              <a:t>. Then create an initial state where count = 0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6D568-167D-F56A-0D37-E05D70EF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51" y="3753510"/>
            <a:ext cx="4267570" cy="106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92CE3-AE5B-55B7-63A6-96D8B057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6" y="1586925"/>
            <a:ext cx="2445426" cy="7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3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477925"/>
            <a:ext cx="5810250" cy="1090651"/>
          </a:xfrm>
        </p:spPr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62172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Slice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now need to define the </a:t>
            </a:r>
            <a:r>
              <a:rPr lang="en-GB" dirty="0" err="1"/>
              <a:t>counterSlice</a:t>
            </a:r>
            <a:r>
              <a:rPr lang="en-GB" dirty="0"/>
              <a:t> which names the slice, initialises the state and then contains the logic.</a:t>
            </a:r>
          </a:p>
          <a:p>
            <a:endParaRPr lang="en-GB" dirty="0"/>
          </a:p>
          <a:p>
            <a:r>
              <a:rPr lang="en-GB" dirty="0"/>
              <a:t>To contain the logic, we use reducers (this looks very similar to </a:t>
            </a:r>
            <a:r>
              <a:rPr lang="en-GB" dirty="0" err="1"/>
              <a:t>useReducer</a:t>
            </a:r>
            <a:r>
              <a:rPr lang="en-GB" dirty="0"/>
              <a:t>())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09124-B09F-2538-EFA4-002EDC10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24" y="2744921"/>
            <a:ext cx="4723397" cy="34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7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The Slice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These actions need to be exported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Finally, we must export the reducer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are now ready for use in components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1577F-25A9-1C26-2B78-FED3B789F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25" y="1113214"/>
            <a:ext cx="7365992" cy="354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F3DE7-9A86-3AD8-6D7C-B209EDE2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320" y="2742099"/>
            <a:ext cx="7676680" cy="8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45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Importing the reducer into the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Back in our store, we import ted reducer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were to add new slices, we could easily import them into this store and distribute them under new names.</a:t>
            </a:r>
          </a:p>
          <a:p>
            <a:endParaRPr lang="en-GB" dirty="0"/>
          </a:p>
          <a:p>
            <a:r>
              <a:rPr lang="en-GB" dirty="0"/>
              <a:t>Now added to the store, it is available to the entire app via the provider in </a:t>
            </a:r>
            <a:r>
              <a:rPr lang="en-GB" dirty="0" err="1"/>
              <a:t>main.jsx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8853-678E-306F-FE7B-488645F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74" y="1213482"/>
            <a:ext cx="5845047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9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Creating the counter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Within the counter directory, we can create the component that uses this functionality. </a:t>
            </a:r>
          </a:p>
          <a:p>
            <a:endParaRPr lang="en-GB" dirty="0"/>
          </a:p>
          <a:p>
            <a:r>
              <a:rPr lang="en-GB" dirty="0"/>
              <a:t>Inside our component, we need to import some hooks from redux.</a:t>
            </a:r>
          </a:p>
          <a:p>
            <a:r>
              <a:rPr lang="en-GB" dirty="0" err="1"/>
              <a:t>useSelector</a:t>
            </a:r>
            <a:r>
              <a:rPr lang="en-GB" dirty="0"/>
              <a:t> and </a:t>
            </a:r>
            <a:r>
              <a:rPr lang="en-GB" dirty="0" err="1"/>
              <a:t>useDispatch</a:t>
            </a:r>
            <a:r>
              <a:rPr lang="en-GB" dirty="0"/>
              <a:t> will allow us to talk to the store</a:t>
            </a:r>
          </a:p>
          <a:p>
            <a:endParaRPr lang="en-GB" dirty="0"/>
          </a:p>
          <a:p>
            <a:r>
              <a:rPr lang="en-GB" dirty="0"/>
              <a:t>We also need to import our actions (increment and decrement)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DC812-C34B-3F95-9F11-4AF6849B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80" y="4298928"/>
            <a:ext cx="6909582" cy="5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1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Creating the counter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define count locally and allow </a:t>
            </a:r>
            <a:r>
              <a:rPr lang="en-GB" dirty="0" err="1"/>
              <a:t>useDispatch</a:t>
            </a:r>
            <a:r>
              <a:rPr lang="en-GB" dirty="0"/>
              <a:t> to collect the actions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useSelector</a:t>
            </a:r>
            <a:r>
              <a:rPr lang="en-GB" dirty="0"/>
              <a:t> lets us pull specific bits of state out of the store</a:t>
            </a:r>
          </a:p>
          <a:p>
            <a:endParaRPr lang="en-GB" dirty="0"/>
          </a:p>
          <a:p>
            <a:r>
              <a:rPr lang="en-GB" dirty="0"/>
              <a:t>In the return, we can now use dispatch to fire when some buttons are clicked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27C88-3460-0D82-72AE-053F0A60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90" y="1369875"/>
            <a:ext cx="6057279" cy="86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D8A89-494B-2A18-BF40-2564B01C2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26" y="4592579"/>
            <a:ext cx="5806943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7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Importing into </a:t>
            </a:r>
            <a:r>
              <a:rPr lang="en-GB" dirty="0" err="1"/>
              <a:t>App.jsx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</a:t>
            </a:r>
            <a:r>
              <a:rPr lang="en-GB" dirty="0" err="1"/>
              <a:t>App.jsx</a:t>
            </a:r>
            <a:r>
              <a:rPr lang="en-GB" dirty="0"/>
              <a:t>, import the Counter component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2C9B1-97A6-93B7-6B7C-860C6F83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01" y="1100398"/>
            <a:ext cx="5572373" cy="3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9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Importing into </a:t>
            </a:r>
            <a:r>
              <a:rPr lang="en-GB" dirty="0" err="1"/>
              <a:t>App.jsx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Counter works as Expected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8EF29-B2A3-8DC2-7148-3A27431A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14" y="1703796"/>
            <a:ext cx="2951771" cy="2484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6CA89A-79DF-EB47-338E-AE78A2B9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881" y="988487"/>
            <a:ext cx="2515168" cy="22924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F6A669-B9AF-ED6A-551D-9C7576105F7C}"/>
              </a:ext>
            </a:extLst>
          </p:cNvPr>
          <p:cNvCxnSpPr/>
          <p:nvPr/>
        </p:nvCxnSpPr>
        <p:spPr>
          <a:xfrm flipV="1">
            <a:off x="6095999" y="2744921"/>
            <a:ext cx="3499557" cy="73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5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more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Now that it is all set up, adding new actions to the slice is very easy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Here, we have added a reset action, which sets count back to 0 and </a:t>
            </a:r>
            <a:r>
              <a:rPr lang="en-GB" dirty="0" err="1"/>
              <a:t>incrementByAmount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Notice this takes in state and action, just like </a:t>
            </a:r>
            <a:r>
              <a:rPr lang="en-GB" dirty="0" err="1"/>
              <a:t>useReducer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5B5CC-2C88-00E4-3E5F-BF4CBA3C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655" y="1499741"/>
            <a:ext cx="5416766" cy="192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E705F-64B6-AA82-C878-862A10B5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989" y="5762871"/>
            <a:ext cx="9853915" cy="3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09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more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exported, we can add them to the import in </a:t>
            </a:r>
            <a:r>
              <a:rPr lang="en-GB" dirty="0" err="1"/>
              <a:t>Counter.jsx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also need to import </a:t>
            </a:r>
            <a:r>
              <a:rPr lang="en-GB" dirty="0" err="1"/>
              <a:t>useState</a:t>
            </a:r>
            <a:r>
              <a:rPr lang="en-GB" dirty="0"/>
              <a:t> to define the amount we increment by</a:t>
            </a:r>
          </a:p>
          <a:p>
            <a:endParaRPr lang="en-GB" dirty="0"/>
          </a:p>
          <a:p>
            <a:r>
              <a:rPr lang="en-GB" dirty="0"/>
              <a:t>Add our state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0B2AD-7464-B601-18A8-F15747B6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910" y="859097"/>
            <a:ext cx="2983756" cy="1740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FD89D-67E5-F016-49EA-CE27CF27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374" y="3520130"/>
            <a:ext cx="2994920" cy="281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0C270A-B63C-54DF-585D-6579A7C67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474" y="4975009"/>
            <a:ext cx="6053082" cy="8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8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more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the reset all function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 only do we want to resent our increment, but also the global state too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88FD1-6358-7B66-B93A-10967789E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89" y="984347"/>
            <a:ext cx="3600373" cy="14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4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Our Starting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will all be at different points with your flower/plant shop app.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42817-2410-88DC-1FA7-1976CF03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755" y="1265855"/>
            <a:ext cx="4522098" cy="2958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2C15D-BE55-9A19-9A6F-8BE153F0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32" y="2744920"/>
            <a:ext cx="3863062" cy="3188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995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Adding more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Add some more code to our JSX return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input field for how much we should increment by. This will always be a number as per or code block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adds the amount in the input box to the global state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42A3E-EBFA-3878-D0CD-F96DB2A7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30" y="837591"/>
            <a:ext cx="4976291" cy="1005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F7DBD-BD52-D5F5-575F-8BAFD2C93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05" y="3634949"/>
            <a:ext cx="7315834" cy="586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6ED8BE-3752-3069-64AD-54908A37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844" y="5411892"/>
            <a:ext cx="6853318" cy="3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Final piece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can see the layout now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E9224-3DE6-BC2A-13A2-EB9B39B77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08" y="1446181"/>
            <a:ext cx="1709182" cy="30077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F16F-4D36-50BB-E45F-B8BE9EEF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346" y="946613"/>
            <a:ext cx="1077764" cy="19569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C736B-CB2A-558B-4AF3-263324A1DDCF}"/>
              </a:ext>
            </a:extLst>
          </p:cNvPr>
          <p:cNvCxnSpPr/>
          <p:nvPr/>
        </p:nvCxnSpPr>
        <p:spPr>
          <a:xfrm flipV="1">
            <a:off x="5825067" y="1704622"/>
            <a:ext cx="2415822" cy="12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E7D7C8-506D-8F99-1223-1584A7A3E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46" y="3221425"/>
            <a:ext cx="1077764" cy="18471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D7DD40-586A-DB30-F410-6CA4706E1FF8}"/>
              </a:ext>
            </a:extLst>
          </p:cNvPr>
          <p:cNvCxnSpPr>
            <a:cxnSpLocks/>
          </p:cNvCxnSpPr>
          <p:nvPr/>
        </p:nvCxnSpPr>
        <p:spPr>
          <a:xfrm>
            <a:off x="6223386" y="3032827"/>
            <a:ext cx="1937838" cy="71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10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Final piece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can see the layout now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E9224-3DE6-BC2A-13A2-EB9B39B77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08" y="1446181"/>
            <a:ext cx="1709182" cy="30077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8EED9-D887-AF84-123E-CF2EC530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57" y="973122"/>
            <a:ext cx="2029485" cy="34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89617-8760-81F7-FE2D-4B7CDB740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998" y="973122"/>
            <a:ext cx="1193478" cy="20306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509446-EC55-571F-E67B-79489C59AC6D}"/>
              </a:ext>
            </a:extLst>
          </p:cNvPr>
          <p:cNvCxnSpPr/>
          <p:nvPr/>
        </p:nvCxnSpPr>
        <p:spPr>
          <a:xfrm flipV="1">
            <a:off x="6380227" y="1783644"/>
            <a:ext cx="2007417" cy="238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288718A-997B-DDC7-F1A0-C29D9CFB1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395" y="3475797"/>
            <a:ext cx="1156936" cy="19315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A1018B-7719-9B64-BB28-5C35A8A963B5}"/>
              </a:ext>
            </a:extLst>
          </p:cNvPr>
          <p:cNvCxnSpPr/>
          <p:nvPr/>
        </p:nvCxnSpPr>
        <p:spPr>
          <a:xfrm>
            <a:off x="8918222" y="2831510"/>
            <a:ext cx="609600" cy="133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E0626-594F-3ADA-DE21-D4593DF6C4F5}"/>
              </a:ext>
            </a:extLst>
          </p:cNvPr>
          <p:cNvCxnSpPr>
            <a:cxnSpLocks/>
          </p:cNvCxnSpPr>
          <p:nvPr/>
        </p:nvCxnSpPr>
        <p:spPr>
          <a:xfrm>
            <a:off x="8918222" y="2831510"/>
            <a:ext cx="609600" cy="201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333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Redux Browser tool kit</a:t>
            </a:r>
          </a:p>
        </p:txBody>
      </p:sp>
    </p:spTree>
    <p:extLst>
      <p:ext uri="{BB962C8B-B14F-4D97-AF65-F5344CB8AC3E}">
        <p14:creationId xmlns:p14="http://schemas.microsoft.com/office/powerpoint/2010/main" val="854399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Dev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3D6BD6E-85C6-F799-F9EF-763EB7CC5A0D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Often, we need to use some tools to debug our applications. </a:t>
            </a:r>
          </a:p>
          <a:p>
            <a:endParaRPr lang="en-GB" dirty="0"/>
          </a:p>
          <a:p>
            <a:r>
              <a:rPr lang="en-GB" dirty="0"/>
              <a:t>We have seen the normal react tools, but there are extra extensions available specifically for Redux.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48ACF-C196-AAFE-D79A-20A9D1BD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38" y="2855132"/>
            <a:ext cx="4480948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9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Dev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3D6BD6E-85C6-F799-F9EF-763EB7CC5A0D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 this extension in installed (we have used Chrome), you can click and open it.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this closes when you click away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FFE8F-3842-36E2-A951-E9CFE5C70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16" y="1258712"/>
            <a:ext cx="1929609" cy="1667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43418-C208-7409-E5E6-AD1AEF94A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683" y="1925110"/>
            <a:ext cx="5093221" cy="2554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707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Dev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3D6BD6E-85C6-F799-F9EF-763EB7CC5A0D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Opening the console(F12) and selecting Redux will allow the menu to persist</a:t>
            </a:r>
          </a:p>
          <a:p>
            <a:endParaRPr lang="en-GB" dirty="0"/>
          </a:p>
          <a:p>
            <a:r>
              <a:rPr lang="en-GB" dirty="0"/>
              <a:t>Notice that the extension automatically observes the app when opened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17170-3E2D-7C87-FD7F-D8BA1EC8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84" y="2953538"/>
            <a:ext cx="3883378" cy="36481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3A652F-C442-D7D6-250F-68170002D014}"/>
              </a:ext>
            </a:extLst>
          </p:cNvPr>
          <p:cNvCxnSpPr/>
          <p:nvPr/>
        </p:nvCxnSpPr>
        <p:spPr>
          <a:xfrm flipH="1">
            <a:off x="8319911" y="2167467"/>
            <a:ext cx="575733" cy="130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773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Dev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3D6BD6E-85C6-F799-F9EF-763EB7CC5A0D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 you now perform an action, this is logged and displayed in the tools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monitors the state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what has changed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CB527-1112-BC81-01CD-1640F906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361" y="1111641"/>
            <a:ext cx="7376799" cy="15774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80158-A4CB-03A4-E116-371EB8BC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333" y="3055927"/>
            <a:ext cx="7393829" cy="1486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C65F4-BB53-72F2-916D-4CFA63D3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332" y="5002781"/>
            <a:ext cx="7393829" cy="1508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806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Dev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3D6BD6E-85C6-F799-F9EF-763EB7CC5A0D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new action is logged and you can replay them with the slider at the bottom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96A2F-0769-3C82-C9DA-5F1DC4D8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85" y="1312337"/>
            <a:ext cx="4892291" cy="1798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BFA89-5246-24B0-3AE9-754B0A50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6" y="3597720"/>
            <a:ext cx="8672312" cy="899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1568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Redux Dev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3D6BD6E-85C6-F799-F9EF-763EB7CC5A0D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Sometimes, we include functionality that has no UI component. The Redux tools allow us to manually enter the commands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A1A6A-5B3C-B918-5E92-AE468793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288" y="2382586"/>
            <a:ext cx="8558002" cy="14555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F093B-6761-319E-89CA-FDC4F2F87B83}"/>
              </a:ext>
            </a:extLst>
          </p:cNvPr>
          <p:cNvCxnSpPr/>
          <p:nvPr/>
        </p:nvCxnSpPr>
        <p:spPr>
          <a:xfrm>
            <a:off x="9211733" y="1275644"/>
            <a:ext cx="2156178" cy="2280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76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Our Starting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start with just 2 pages, but the structure will demonstrate another way to build your app by breaking the concerns up in a microservice style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components and pages are separated along with the CSS for each of those sections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760BE-D609-51C7-A4A7-3BA8C09B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647" y="1471410"/>
            <a:ext cx="1900762" cy="25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7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Redux Vs Context API</a:t>
            </a:r>
          </a:p>
        </p:txBody>
      </p:sp>
    </p:spTree>
    <p:extLst>
      <p:ext uri="{BB962C8B-B14F-4D97-AF65-F5344CB8AC3E}">
        <p14:creationId xmlns:p14="http://schemas.microsoft.com/office/powerpoint/2010/main" val="4281931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When to use either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Seems a bit of a cop out….. But</a:t>
            </a:r>
          </a:p>
          <a:p>
            <a:endParaRPr lang="en-GB" dirty="0"/>
          </a:p>
          <a:p>
            <a:r>
              <a:rPr lang="en-GB" dirty="0"/>
              <a:t>It depends heavily on the individual needs of the software you are developing.</a:t>
            </a:r>
          </a:p>
          <a:p>
            <a:endParaRPr lang="en-GB" dirty="0"/>
          </a:p>
          <a:p>
            <a:r>
              <a:rPr lang="en-GB" dirty="0"/>
              <a:t>There are some pretty straight forward guidelines however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93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When to</a:t>
            </a:r>
          </a:p>
          <a:p>
            <a:r>
              <a:rPr lang="en-GB" dirty="0"/>
              <a:t> use </a:t>
            </a:r>
          </a:p>
          <a:p>
            <a:r>
              <a:rPr lang="en-GB" dirty="0"/>
              <a:t>either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2BF68B-A937-B3B8-0A0A-3F766626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17" y="166328"/>
            <a:ext cx="9097160" cy="422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670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When to use either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779910" y="124103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React Context API is a simpler solution suitable for smaller applications with simple state management needs, while Redux is a more powerful solution suitable for larger and more complex applications with advanced state management needs.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230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Caching Options in React</a:t>
            </a:r>
          </a:p>
        </p:txBody>
      </p:sp>
    </p:spTree>
    <p:extLst>
      <p:ext uri="{BB962C8B-B14F-4D97-AF65-F5344CB8AC3E}">
        <p14:creationId xmlns:p14="http://schemas.microsoft.com/office/powerpoint/2010/main" val="3110225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Data caching for optimised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already discovered, we can implement </a:t>
            </a:r>
            <a:r>
              <a:rPr lang="en-GB" dirty="0" err="1"/>
              <a:t>useCallBack</a:t>
            </a:r>
            <a:r>
              <a:rPr lang="en-GB" dirty="0"/>
              <a:t> and </a:t>
            </a:r>
            <a:r>
              <a:rPr lang="en-GB" dirty="0" err="1"/>
              <a:t>useMemo</a:t>
            </a:r>
            <a:r>
              <a:rPr lang="en-GB" dirty="0"/>
              <a:t> to reduce the calculational overheads within our software</a:t>
            </a:r>
          </a:p>
          <a:p>
            <a:endParaRPr lang="en-GB" dirty="0"/>
          </a:p>
          <a:p>
            <a:r>
              <a:rPr lang="en-GB" dirty="0"/>
              <a:t>We can use external libraries to make this make the caching of data even more reliable</a:t>
            </a:r>
          </a:p>
          <a:p>
            <a:endParaRPr lang="en-GB" dirty="0"/>
          </a:p>
          <a:p>
            <a:r>
              <a:rPr lang="en-GB" dirty="0" err="1"/>
              <a:t>TanStack</a:t>
            </a:r>
            <a:r>
              <a:rPr lang="en-GB" dirty="0"/>
              <a:t> are the organisation responsible for the maintenance of react-query. </a:t>
            </a:r>
          </a:p>
          <a:p>
            <a:endParaRPr lang="en-GB" dirty="0"/>
          </a:p>
          <a:p>
            <a:r>
              <a:rPr lang="en-GB" dirty="0"/>
              <a:t>In effect, all the processes have been reduced into a single hook which not only stores the data for a fetch, but manages caching operations too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484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TanStack</a:t>
            </a:r>
            <a:r>
              <a:rPr lang="en-GB" dirty="0"/>
              <a:t>: react-query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Simple Demo: </a:t>
            </a:r>
          </a:p>
          <a:p>
            <a:endParaRPr lang="en-GB" dirty="0"/>
          </a:p>
          <a:p>
            <a:r>
              <a:rPr lang="en-GB" dirty="0"/>
              <a:t>You will be provided with a repo of the following code and we will code the react-query code together</a:t>
            </a:r>
          </a:p>
          <a:p>
            <a:endParaRPr lang="en-GB" dirty="0"/>
          </a:p>
          <a:p>
            <a:r>
              <a:rPr lang="en-GB" dirty="0"/>
              <a:t>You should be able to clone the repo:</a:t>
            </a:r>
          </a:p>
          <a:p>
            <a:endParaRPr lang="en-GB" dirty="0"/>
          </a:p>
          <a:p>
            <a:r>
              <a:rPr lang="en-GB" dirty="0" err="1"/>
              <a:t>npm</a:t>
            </a:r>
            <a:r>
              <a:rPr lang="en-GB" dirty="0"/>
              <a:t> I</a:t>
            </a:r>
          </a:p>
          <a:p>
            <a:r>
              <a:rPr lang="en-GB" dirty="0" err="1"/>
              <a:t>npm</a:t>
            </a:r>
            <a:r>
              <a:rPr lang="en-GB" dirty="0"/>
              <a:t> run dev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navigate between the pages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B6655-5D88-67DD-FC64-FA887A6F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89" y="4400028"/>
            <a:ext cx="3809655" cy="1140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4D6C9-DA3A-16AF-293C-245756B9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289" y="4400028"/>
            <a:ext cx="3809655" cy="1191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463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TanStack</a:t>
            </a:r>
            <a:r>
              <a:rPr lang="en-GB" dirty="0"/>
              <a:t>: react-query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will see a </a:t>
            </a:r>
            <a:r>
              <a:rPr lang="en-GB" dirty="0" err="1"/>
              <a:t>db.json</a:t>
            </a:r>
            <a:r>
              <a:rPr lang="en-GB" dirty="0"/>
              <a:t> file which has some Cars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D4AB1-12B0-76A3-80CA-FA6F69D3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39" y="992351"/>
            <a:ext cx="2796782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94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TanStack</a:t>
            </a:r>
            <a:r>
              <a:rPr lang="en-GB" dirty="0"/>
              <a:t>: react-query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start with some routes which have been dropped into a </a:t>
            </a:r>
            <a:r>
              <a:rPr lang="en-GB" dirty="0" err="1"/>
              <a:t>RouteProvider</a:t>
            </a:r>
            <a:r>
              <a:rPr lang="en-GB" dirty="0"/>
              <a:t> to allow for some simple navigation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64EA4-C331-3A81-7021-AC44DAB1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02" y="1577709"/>
            <a:ext cx="6576019" cy="40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27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installs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Lets start by installing the tools from </a:t>
            </a:r>
            <a:r>
              <a:rPr lang="en-GB" dirty="0" err="1"/>
              <a:t>Tanstack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now start to utilize the tools we need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Like context, we will create a query provider and will wrap the App inside it.</a:t>
            </a:r>
          </a:p>
          <a:p>
            <a:endParaRPr lang="en-GB" dirty="0"/>
          </a:p>
          <a:p>
            <a:r>
              <a:rPr lang="en-GB" dirty="0"/>
              <a:t>Lets import the tools first inside </a:t>
            </a:r>
            <a:r>
              <a:rPr lang="en-GB" dirty="0" err="1"/>
              <a:t>App.jsx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463A4-DEFA-6BAA-48AD-D4F014C7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040" y="1012519"/>
            <a:ext cx="5643781" cy="489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1FB6A-52D0-6588-9AA6-BB6AB8BD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224" y="4748751"/>
            <a:ext cx="6195597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Our Starting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items are pulled in using an API and then passed to the components to build the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have also use </a:t>
            </a:r>
            <a:r>
              <a:rPr lang="en-GB" dirty="0" err="1"/>
              <a:t>BrowserRouter</a:t>
            </a:r>
            <a:r>
              <a:rPr lang="en-GB" dirty="0"/>
              <a:t> in this example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F09A1-20FA-50B1-C770-7F83DD77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70" y="4193908"/>
            <a:ext cx="6530906" cy="1981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726B1-39DD-977A-BC3C-D505F8C5A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370" y="1192129"/>
            <a:ext cx="6530906" cy="21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4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installs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</a:t>
            </a:r>
            <a:r>
              <a:rPr lang="en-GB" dirty="0" err="1"/>
              <a:t>QueryClientProvider</a:t>
            </a:r>
            <a:r>
              <a:rPr lang="en-GB" dirty="0"/>
              <a:t> is the wrapper and the </a:t>
            </a:r>
            <a:r>
              <a:rPr lang="en-GB" dirty="0" err="1"/>
              <a:t>QueryClient</a:t>
            </a:r>
            <a:r>
              <a:rPr lang="en-GB" dirty="0"/>
              <a:t> is what allows the library to perform the functions.</a:t>
            </a:r>
          </a:p>
          <a:p>
            <a:endParaRPr lang="en-GB" dirty="0"/>
          </a:p>
          <a:p>
            <a:r>
              <a:rPr lang="en-GB" dirty="0"/>
              <a:t>We have to build a </a:t>
            </a:r>
            <a:r>
              <a:rPr lang="en-GB" dirty="0" err="1"/>
              <a:t>queryClient</a:t>
            </a:r>
            <a:r>
              <a:rPr lang="en-GB" dirty="0"/>
              <a:t> (just like Context)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then wraps the App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1FB6A-52D0-6588-9AA6-BB6AB8BD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8" y="1481295"/>
            <a:ext cx="6195597" cy="24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C6C76-374F-2C4F-182F-415611875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8" y="2543063"/>
            <a:ext cx="6487534" cy="1134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CE72B-3E32-3ED4-E552-C1754ABEB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784" y="4488381"/>
            <a:ext cx="4237087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43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Make the JSON available to the </a:t>
            </a:r>
            <a:r>
              <a:rPr lang="en-GB" dirty="0" err="1"/>
              <a:t>Heroes.jsx</a:t>
            </a:r>
            <a:r>
              <a:rPr lang="en-GB" dirty="0"/>
              <a:t> component.</a:t>
            </a:r>
          </a:p>
          <a:p>
            <a:endParaRPr lang="en-GB" dirty="0"/>
          </a:p>
          <a:p>
            <a:r>
              <a:rPr lang="en-GB" dirty="0"/>
              <a:t>In a new terminal window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D6BD3-0A7F-5942-143F-D2496A41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25" y="2423308"/>
            <a:ext cx="8391769" cy="445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D154E-9942-0533-421B-8114EEF5B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18" y="3599364"/>
            <a:ext cx="2149026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0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Cars.tsx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Now that we have access to the data, we need to start using react-query to pull in the data, cache it and display it</a:t>
            </a:r>
          </a:p>
          <a:p>
            <a:endParaRPr lang="en-GB" dirty="0"/>
          </a:p>
          <a:p>
            <a:r>
              <a:rPr lang="en-GB" dirty="0"/>
              <a:t>First we need to import </a:t>
            </a:r>
            <a:r>
              <a:rPr lang="en-GB" dirty="0" err="1"/>
              <a:t>useQuery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 we can build the fetch inside the </a:t>
            </a:r>
            <a:r>
              <a:rPr lang="en-GB" dirty="0" err="1"/>
              <a:t>useQuery</a:t>
            </a:r>
            <a:r>
              <a:rPr lang="en-GB" dirty="0"/>
              <a:t> const. We will </a:t>
            </a:r>
            <a:r>
              <a:rPr lang="en-GB" dirty="0" err="1"/>
              <a:t>destructure</a:t>
            </a:r>
            <a:r>
              <a:rPr lang="en-GB" dirty="0"/>
              <a:t> the content to be used throughout the component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BB1C3-E54F-80AA-3543-6D6DAD90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44" y="2404886"/>
            <a:ext cx="7068827" cy="5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4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Cars.tsx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Inside the Cars function build the </a:t>
            </a:r>
            <a:r>
              <a:rPr lang="en-GB" dirty="0" err="1"/>
              <a:t>useQuery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isLoading</a:t>
            </a:r>
            <a:r>
              <a:rPr lang="en-GB" dirty="0"/>
              <a:t> is a Boolean that reports when the initial data is being pulled into the page</a:t>
            </a:r>
          </a:p>
          <a:p>
            <a:r>
              <a:rPr lang="en-GB" dirty="0"/>
              <a:t>(</a:t>
            </a:r>
            <a:r>
              <a:rPr lang="en-GB" dirty="0" err="1"/>
              <a:t>isFetching</a:t>
            </a:r>
            <a:r>
              <a:rPr lang="en-GB" dirty="0"/>
              <a:t> also exists and we will look at this too)</a:t>
            </a:r>
          </a:p>
          <a:p>
            <a:r>
              <a:rPr lang="en-GB" dirty="0"/>
              <a:t>error holds any error codes</a:t>
            </a:r>
          </a:p>
          <a:p>
            <a:r>
              <a:rPr lang="en-GB" dirty="0"/>
              <a:t>data is that data that is returned from the fetch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A864D-10F2-8EB4-0D9E-45CAC346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50" y="3429000"/>
            <a:ext cx="6233700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64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Cars.tsx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 </a:t>
            </a:r>
            <a:r>
              <a:rPr lang="en-GB" dirty="0" err="1"/>
              <a:t>useQuery</a:t>
            </a:r>
            <a:r>
              <a:rPr lang="en-GB" dirty="0"/>
              <a:t> fires, it caches the data in the </a:t>
            </a:r>
            <a:r>
              <a:rPr lang="en-GB" dirty="0" err="1"/>
              <a:t>queryKey</a:t>
            </a:r>
            <a:r>
              <a:rPr lang="en-GB" dirty="0"/>
              <a:t>. In this case, we have named it ‘heroes’ and have made it an array</a:t>
            </a:r>
          </a:p>
          <a:p>
            <a:endParaRPr lang="en-GB" dirty="0"/>
          </a:p>
          <a:p>
            <a:r>
              <a:rPr lang="en-GB" dirty="0" err="1"/>
              <a:t>queryFn</a:t>
            </a:r>
            <a:r>
              <a:rPr lang="en-GB" dirty="0"/>
              <a:t> is the function that is called when </a:t>
            </a:r>
            <a:r>
              <a:rPr lang="en-GB" dirty="0" err="1"/>
              <a:t>useQuery</a:t>
            </a:r>
            <a:r>
              <a:rPr lang="en-GB" dirty="0"/>
              <a:t> is fired. In this case, it fetches data from our JSON file</a:t>
            </a:r>
          </a:p>
          <a:p>
            <a:r>
              <a:rPr lang="en-GB" dirty="0"/>
              <a:t>We will simulate the slow loading to see the loading content and see it being cached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FD2DA-9FAB-40E8-4E36-5872CD18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01" y="3524619"/>
            <a:ext cx="6153561" cy="316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1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Cars.tsx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will allow us to pull content in when the Cars link is clicked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A0B1B-738B-3756-8F70-70485730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01" y="1654211"/>
            <a:ext cx="5578323" cy="4023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100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Devtools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how this is working under the surface, we need to install the </a:t>
            </a:r>
            <a:r>
              <a:rPr lang="en-GB" dirty="0" err="1"/>
              <a:t>ReactQueryDevtools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then import it in </a:t>
            </a:r>
            <a:r>
              <a:rPr lang="en-GB" dirty="0" err="1"/>
              <a:t>App.jsx</a:t>
            </a:r>
            <a:r>
              <a:rPr lang="en-GB" dirty="0"/>
              <a:t> and add it under the </a:t>
            </a:r>
            <a:r>
              <a:rPr lang="en-GB" dirty="0" err="1"/>
              <a:t>RouteProvider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F2EF3-4675-16E0-B282-031C07E7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768" y="1484029"/>
            <a:ext cx="6143131" cy="473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381C4C-B14B-8F1C-B5D2-65368D3A0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25" y="3100812"/>
            <a:ext cx="7576679" cy="52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040933-A8AB-8B2A-976D-F6D416AC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923" y="3995664"/>
            <a:ext cx="6444498" cy="2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7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Devtools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 you fire the app up, you will see a button at the bottom of the webpage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260CF-1419-EBFE-42FB-04E161B4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6" y="1257434"/>
            <a:ext cx="4206605" cy="201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616D4-8FE7-B43E-07BA-BB5C88C9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26" y="3607070"/>
            <a:ext cx="4981490" cy="23421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209246-3930-85EB-A39E-D59999350DDC}"/>
              </a:ext>
            </a:extLst>
          </p:cNvPr>
          <p:cNvCxnSpPr/>
          <p:nvPr/>
        </p:nvCxnSpPr>
        <p:spPr>
          <a:xfrm flipH="1">
            <a:off x="6016978" y="3110359"/>
            <a:ext cx="4809066" cy="212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9804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Devtools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Notice that when you open the home page, there is no query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It’s only when the cars page is opened that you can see the data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FB9D5-E500-1E8B-06B7-64433ECC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728" y="1698400"/>
            <a:ext cx="4060329" cy="1858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2BDCE-46A1-7983-FDD0-CEB8D798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46" y="1685684"/>
            <a:ext cx="3946251" cy="1858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465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Devtools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 on the data and see information on the </a:t>
            </a:r>
            <a:r>
              <a:rPr lang="en-GB" dirty="0" err="1"/>
              <a:t>queryKey</a:t>
            </a:r>
            <a:r>
              <a:rPr lang="en-GB" dirty="0"/>
              <a:t> and see information about it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B4CFF-DA2D-574C-76DD-8A0B140E3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20" y="2025919"/>
            <a:ext cx="7466783" cy="2806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75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Our Starting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look at </a:t>
            </a:r>
            <a:r>
              <a:rPr lang="en-GB" dirty="0" err="1"/>
              <a:t>package.json</a:t>
            </a:r>
            <a:r>
              <a:rPr lang="en-GB" dirty="0"/>
              <a:t>, you will see that I have installed </a:t>
            </a:r>
            <a:r>
              <a:rPr lang="en-GB" dirty="0" err="1"/>
              <a:t>lodash.sum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a very helpful library that simplifies working with number, arrays and objects.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74735-739C-90D3-0DA5-8F36555E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580" y="1203766"/>
            <a:ext cx="272819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399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Devtools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21221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we open the browser tools and go to network, we can throttle the speed to fast3G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Pressing ctrl + f5 will clear the cache and perform a hard reset.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will see the loading div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B6355-3FE5-17F7-BDBA-F0706A61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25" y="1380442"/>
            <a:ext cx="6042695" cy="13644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7ECE5-96E0-D956-1154-F9305A7D2AB1}"/>
              </a:ext>
            </a:extLst>
          </p:cNvPr>
          <p:cNvCxnSpPr/>
          <p:nvPr/>
        </p:nvCxnSpPr>
        <p:spPr>
          <a:xfrm flipH="1">
            <a:off x="8122261" y="1024128"/>
            <a:ext cx="2387243" cy="98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394D5-05A1-3064-8554-6ED485EC9D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61"/>
          <a:stretch/>
        </p:blipFill>
        <p:spPr>
          <a:xfrm>
            <a:off x="5104030" y="3907729"/>
            <a:ext cx="6036461" cy="1386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005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 err="1"/>
              <a:t>Devtools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779910" y="1347813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But go to the home page and then back to Heroes, and there will be no loading as the content has been cached (default is 5 minutes)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Change the data in the </a:t>
            </a:r>
            <a:r>
              <a:rPr lang="en-GB" dirty="0" err="1"/>
              <a:t>json</a:t>
            </a:r>
            <a:r>
              <a:rPr lang="en-GB" dirty="0"/>
              <a:t> file and you will see the original data on the website. Clicking home, the heroes will then force a </a:t>
            </a:r>
            <a:r>
              <a:rPr lang="en-GB" dirty="0" err="1"/>
              <a:t>refetching</a:t>
            </a:r>
            <a:r>
              <a:rPr lang="en-GB" dirty="0"/>
              <a:t> as react-query knows the data has changed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093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646243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4D035-9F76-B234-C209-1E9CC751E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0755" y="1925110"/>
            <a:ext cx="6036461" cy="3007779"/>
          </a:xfrm>
        </p:spPr>
        <p:txBody>
          <a:bodyPr/>
          <a:lstStyle/>
          <a:p>
            <a:r>
              <a:rPr lang="en-GB" dirty="0"/>
              <a:t>In your pairs, update your webpages to include the new features we have investigated.</a:t>
            </a:r>
          </a:p>
          <a:p>
            <a:endParaRPr lang="en-GB" dirty="0"/>
          </a:p>
          <a:p>
            <a:r>
              <a:rPr lang="en-GB" dirty="0"/>
              <a:t>If needs be, create a new project to integrate the features you want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5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2744921"/>
            <a:ext cx="3694112" cy="730876"/>
          </a:xfrm>
        </p:spPr>
        <p:txBody>
          <a:bodyPr/>
          <a:lstStyle/>
          <a:p>
            <a:r>
              <a:rPr lang="en-GB" dirty="0"/>
              <a:t>Shopping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7DF1F9-9AA4-AF42-EE90-C471C4AE44DF}"/>
              </a:ext>
            </a:extLst>
          </p:cNvPr>
          <p:cNvSpPr txBox="1">
            <a:spLocks/>
          </p:cNvSpPr>
          <p:nvPr/>
        </p:nvSpPr>
        <p:spPr>
          <a:xfrm>
            <a:off x="5612701" y="494246"/>
            <a:ext cx="6036461" cy="3007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want to create some buttons on the items page that allow us to add one of those items into our shopping cart</a:t>
            </a:r>
          </a:p>
          <a:p>
            <a:endParaRPr lang="en-GB" dirty="0"/>
          </a:p>
          <a:p>
            <a:r>
              <a:rPr lang="en-GB" dirty="0"/>
              <a:t>We will do this by building a </a:t>
            </a:r>
            <a:r>
              <a:rPr lang="en-GB" dirty="0" err="1"/>
              <a:t>CartContext</a:t>
            </a:r>
            <a:r>
              <a:rPr lang="en-GB" dirty="0"/>
              <a:t> which contains all of the relevant states and functions to allow this to happen. </a:t>
            </a:r>
          </a:p>
          <a:p>
            <a:endParaRPr lang="en-GB" dirty="0"/>
          </a:p>
          <a:p>
            <a:r>
              <a:rPr lang="en-GB" dirty="0"/>
              <a:t>Wrapping the app in this context will allow us to pass the data between components efficiently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390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7F30FE-83D1-41A7-A5BA-D455CD942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fe58e-060a-4373-b11d-b366e3be4652"/>
    <ds:schemaRef ds:uri="d9d04ef3-bcb7-4ae4-a62d-289c704a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purl.org/dc/terms/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51b58b7f-359e-418a-8fc0-c5d77d026bdc"/>
    <ds:schemaRef ds:uri="04dd4f8b-4e55-4b0f-90ae-c416a13e2e63"/>
    <ds:schemaRef ds:uri="bd9f7b81-fce9-4f5e-8ca2-b74234fba64d"/>
    <ds:schemaRef ds:uri="201905e2-e348-4925-9bf9-859ff66d3731"/>
    <ds:schemaRef ds:uri="d9d04ef3-bcb7-4ae4-a62d-289c704a8497"/>
    <ds:schemaRef ds:uri="913fe58e-060a-4373-b11d-b366e3be46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12437</TotalTime>
  <Words>3607</Words>
  <Application>Microsoft Office PowerPoint</Application>
  <PresentationFormat>Widescreen</PresentationFormat>
  <Paragraphs>1257</Paragraphs>
  <Slides>83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Montserrat</vt:lpstr>
      <vt:lpstr>Montserrat Black</vt:lpstr>
      <vt:lpstr>Consolas</vt:lpstr>
      <vt:lpstr>Segoe UI</vt:lpstr>
      <vt:lpstr>Calibri</vt:lpstr>
      <vt:lpstr>Arial</vt:lpstr>
      <vt:lpstr>Google Sans</vt:lpstr>
      <vt:lpstr>Master</vt:lpstr>
      <vt:lpstr>ADVANCED REACT</vt:lpstr>
      <vt:lpstr>PowerPoint Presentation</vt:lpstr>
      <vt:lpstr>PowerPoint Presentation</vt:lpstr>
      <vt:lpstr>useContext()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Redux Browser tool 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Redux Vs Context API</vt:lpstr>
      <vt:lpstr>PowerPoint Presentation</vt:lpstr>
      <vt:lpstr>PowerPoint Presentation</vt:lpstr>
      <vt:lpstr>PowerPoint Presentation</vt:lpstr>
      <vt:lpstr>Caching Options in 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Harrison, Jordan</cp:lastModifiedBy>
  <cp:revision>180</cp:revision>
  <cp:lastPrinted>2019-07-03T09:46:41Z</cp:lastPrinted>
  <dcterms:created xsi:type="dcterms:W3CDTF">2019-09-05T08:17:12Z</dcterms:created>
  <dcterms:modified xsi:type="dcterms:W3CDTF">2024-11-28T09:41:35Z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0x010100273D98DD7F7D1B4CA343FFC9BA0D08F2</vt:lpwstr>
  </property>
  <property fmtid="{D5CDD505-2E9C-101B-9397-08002B2CF9AE}" pid="3" name="BookType">
    <vt:lpwstr>4</vt:lpwstr>
  </property>
</Properties>
</file>